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0017D4-538C-4345-992E-AD84E7B3419D}">
  <a:tblStyle styleId="{C60017D4-538C-4345-992E-AD84E7B3419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31CCC9A-BD22-4ECD-999B-9A76844EDD4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PlusJakartaSans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5.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dd89a40c7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dd89a40c7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1d8adab1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1d8adab1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5e1d8adab1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5e1d8adab1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hyperlink" Target="https://www.youtube.com/watch?v=vDV0Ldp31xA" TargetMode="External"/><Relationship Id="rId6"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9.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0" name="Google Shape;190;p4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2" name="Google Shape;192;p4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3" name="Google Shape;193;p49"/>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94" name="Google Shape;194;p4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95" name="Google Shape;195;p49"/>
          <p:cNvGraphicFramePr/>
          <p:nvPr/>
        </p:nvGraphicFramePr>
        <p:xfrm>
          <a:off x="315750" y="2583825"/>
          <a:ext cx="3000000" cy="3000000"/>
        </p:xfrm>
        <a:graphic>
          <a:graphicData uri="http://schemas.openxmlformats.org/drawingml/2006/table">
            <a:tbl>
              <a:tblPr>
                <a:noFill/>
                <a:tableStyleId>{C60017D4-538C-4345-992E-AD84E7B3419D}</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6" name="Google Shape;196;p49"/>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7" name="Google Shape;197;p49"/>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98" name="Google Shape;198;p49"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5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Harriet Scott Palmer</a:t>
            </a:r>
            <a:endParaRPr sz="1900">
              <a:solidFill>
                <a:schemeClr val="dk1"/>
              </a:solidFill>
              <a:latin typeface="Plus Jakarta Sans"/>
              <a:ea typeface="Plus Jakarta Sans"/>
              <a:cs typeface="Plus Jakarta Sans"/>
              <a:sym typeface="Plus Jakarta Sans"/>
            </a:endParaRPr>
          </a:p>
        </p:txBody>
      </p:sp>
      <p:sp>
        <p:nvSpPr>
          <p:cNvPr id="204" name="Google Shape;204;p5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06" name="Google Shape;206;p5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7" name="Google Shape;207;p5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08" name="Google Shape;208;p50"/>
          <p:cNvGraphicFramePr/>
          <p:nvPr/>
        </p:nvGraphicFramePr>
        <p:xfrm>
          <a:off x="390126" y="879426"/>
          <a:ext cx="3000000" cy="3000000"/>
        </p:xfrm>
        <a:graphic>
          <a:graphicData uri="http://schemas.openxmlformats.org/drawingml/2006/table">
            <a:tbl>
              <a:tblPr>
                <a:noFill/>
                <a:tableStyleId>{A31CCC9A-BD22-4ECD-999B-9A76844EDD40}</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 “Interview of Harriet Scott Palmer,” by Sara B. Wrenn and Jean C. </a:t>
                      </a:r>
                      <a:r>
                        <a:rPr lang="en" sz="1200">
                          <a:solidFill>
                            <a:schemeClr val="dk1"/>
                          </a:solidFill>
                          <a:latin typeface="Halant"/>
                          <a:ea typeface="Halant"/>
                          <a:cs typeface="Halant"/>
                          <a:sym typeface="Halant"/>
                        </a:rPr>
                        <a:t>Slauson</a:t>
                      </a:r>
                      <a:r>
                        <a:rPr lang="en" sz="1200">
                          <a:solidFill>
                            <a:schemeClr val="dk1"/>
                          </a:solidFill>
                          <a:latin typeface="Halant"/>
                          <a:ea typeface="Halant"/>
                          <a:cs typeface="Halant"/>
                          <a:sym typeface="Halant"/>
                        </a:rPr>
                        <a:t> in </a:t>
                      </a:r>
                      <a:r>
                        <a:rPr i="1" lang="en" sz="1200">
                          <a:solidFill>
                            <a:schemeClr val="dk1"/>
                          </a:solidFill>
                          <a:latin typeface="Halant"/>
                          <a:ea typeface="Halant"/>
                          <a:cs typeface="Halant"/>
                          <a:sym typeface="Halant"/>
                        </a:rPr>
                        <a:t>Early Pioneer Life</a:t>
                      </a:r>
                      <a:r>
                        <a:rPr lang="en" sz="1200">
                          <a:solidFill>
                            <a:schemeClr val="dk1"/>
                          </a:solidFill>
                          <a:latin typeface="Halant"/>
                          <a:ea typeface="Halant"/>
                          <a:cs typeface="Halant"/>
                          <a:sym typeface="Halant"/>
                        </a:rPr>
                        <a:t>, 1939.</a:t>
                      </a:r>
                      <a:endParaRPr sz="1300">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Harriet Scott Palmer was an early pioneer who traveled west during the 19th century. Later in life, she shared her memories of the journey as part of an interview collected by the Federal Writers’ Project, a government program started during the Great Depression.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 I was but a girl of 11 years I distinctly remember many things connected with that far-off time when all of our western country was a wilderness...We were six months in crossing the plains in ox -wagons.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our home, in Illinois, in the early fifties, there was much talk and excitement over the news of the great gold discoveries in California and equally there was much talk concerning the wonderful fertile valleys of Oregon Territory an act of Congress giving to actual settlers 640 acres of land…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melting snows had made the streams high, the roads nearly impassable. The Platte River, swift and swollen, didn't seem to have any banks. We had heard of the danger of quicksands. My father had, with the help of his drivers, raised the beds of his wagons, so as not to dip water… When everything was in readiness all of us were tucked inside of the wagons. My father put me, last of all, inside the back end of the last wagon, told me to keep still and not be afraid. The loud voices of the drivers as they yelled and whipped up the oxen, the jogging of the wagons through the surging waters and over the quicksands, the memory is with me yet. When they got over the river, all were accounted for, but they couldn't find me. Finally I was pulled out from under the bows, nearly smothered. There were nine of us children, ranging from four years to my eldest sister about 19…</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and on we journeyed -- averaging 15 miles a day over cactus, sagebrush, hot sand. Everybody's shoes gave out and we bartered with Indians for moccasins, but that didn't help much about the prickly pears. One by one the oxen fell by the way. We came to Burnt River -- a most desolate country. Here our baby brother Willie fell sick. It was in the heat of August. The train was halted, that the darling child of 4 years could be better cared for, but he became unconscious and passed away. The soil here was thin and full of rocks. My poor father, broken-hearted, had the men cut a cavity out of the solid rock jutting out of Burnt River Mountain, and here the little form was sealed beside where the only living thing was -- a little juniper tree. My brother Harvey found it, twenty years later, and he peeled some of the bark off of the juniper tree and brought it back to my father. My father had carved Willie's name on the tree.”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Three</a:t>
            </a:r>
            <a:endParaRPr sz="1900">
              <a:solidFill>
                <a:schemeClr val="dk1"/>
              </a:solidFill>
              <a:latin typeface="Halant"/>
              <a:ea typeface="Halant"/>
              <a:cs typeface="Halant"/>
              <a:sym typeface="Halant"/>
            </a:endParaRPr>
          </a:p>
        </p:txBody>
      </p:sp>
      <p:pic>
        <p:nvPicPr>
          <p:cNvPr id="214" name="Google Shape;21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7" name="Google Shape;217;p51"/>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8" name="Google Shape;218;p51"/>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9" name="Google Shape;219;p51"/>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WPA Interview with Harriet Scott Palmer (1939)</a:t>
            </a:r>
            <a:endParaRPr b="1" sz="2000">
              <a:solidFill>
                <a:schemeClr val="dk1"/>
              </a:solidFill>
              <a:latin typeface="Inter"/>
              <a:ea typeface="Inter"/>
              <a:cs typeface="Inter"/>
              <a:sym typeface="Inter"/>
            </a:endParaRPr>
          </a:p>
        </p:txBody>
      </p:sp>
      <p:sp>
        <p:nvSpPr>
          <p:cNvPr id="220" name="Google Shape;220;p51"/>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1" name="Google Shape;221;p51"/>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2" name="Google Shape;222;p51"/>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3" name="Google Shape;223;p51"/>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4" name="Google Shape;224;p51"/>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5" name="Google Shape;225;p51"/>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1"/>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1"/>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Harriet Scott Palmer’s story teach about the strength and adaptability of women on the trail?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pic>
        <p:nvPicPr>
          <p:cNvPr id="232" name="Google Shape;23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3" name="Google Shape;23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5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6" name="Google Shape;236;p5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237" name="Google Shape;237;p5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8" name="Google Shape;238;p52"/>
          <p:cNvGraphicFramePr/>
          <p:nvPr/>
        </p:nvGraphicFramePr>
        <p:xfrm>
          <a:off x="952650" y="1532475"/>
          <a:ext cx="3000000" cy="3000000"/>
        </p:xfrm>
        <a:graphic>
          <a:graphicData uri="http://schemas.openxmlformats.org/drawingml/2006/table">
            <a:tbl>
              <a:tblPr>
                <a:noFill/>
                <a:tableStyleId>{C60017D4-538C-4345-992E-AD84E7B3419D}</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6" name="Google Shape;246;p53"/>
          <p:cNvSpPr txBox="1"/>
          <p:nvPr/>
        </p:nvSpPr>
        <p:spPr>
          <a:xfrm>
            <a:off x="731000" y="1807350"/>
            <a:ext cx="6310500" cy="1250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700">
                <a:solidFill>
                  <a:schemeClr val="dk1"/>
                </a:solidFill>
                <a:latin typeface="Inter"/>
                <a:ea typeface="Inter"/>
                <a:cs typeface="Inter"/>
                <a:sym typeface="Inter"/>
              </a:rPr>
              <a:t>What types of challenges did women face in the West as American migration increased?</a:t>
            </a:r>
            <a:endParaRPr b="1" sz="1700">
              <a:solidFill>
                <a:schemeClr val="dk1"/>
              </a:solidFill>
              <a:latin typeface="Inter"/>
              <a:ea typeface="Inter"/>
              <a:cs typeface="Inter"/>
              <a:sym typeface="Inter"/>
            </a:endParaRPr>
          </a:p>
        </p:txBody>
      </p:sp>
      <p:sp>
        <p:nvSpPr>
          <p:cNvPr id="247" name="Google Shape;247;p5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48" name="Google Shape;248;p5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9" name="Google Shape;249;p53"/>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50" name="Google Shape;250;p53"/>
          <p:cNvSpPr txBox="1"/>
          <p:nvPr/>
        </p:nvSpPr>
        <p:spPr>
          <a:xfrm>
            <a:off x="455250" y="3173763"/>
            <a:ext cx="6861900" cy="218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latin typeface="Halant"/>
                <a:ea typeface="Halant"/>
                <a:cs typeface="Halant"/>
                <a:sym typeface="Halant"/>
              </a:rPr>
              <a:t>Directions: </a:t>
            </a:r>
            <a:r>
              <a:rPr lang="en" sz="1000">
                <a:latin typeface="Halant"/>
                <a:ea typeface="Halant"/>
                <a:cs typeface="Halant"/>
                <a:sym typeface="Halant"/>
              </a:rPr>
              <a:t>Write a letter to someone living in the East about the experience in the West.</a:t>
            </a:r>
            <a:endParaRPr sz="10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Your letter should include:</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reason for moving west</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complaint, concern, or worry about your journey</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 regret of something or someone you left behind</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An idea about what you wish you might have done differently about your journey (Ex: </a:t>
            </a:r>
            <a:r>
              <a:rPr lang="en" sz="1000">
                <a:latin typeface="Halant"/>
                <a:ea typeface="Halant"/>
                <a:cs typeface="Halant"/>
                <a:sym typeface="Halant"/>
              </a:rPr>
              <a:t>y</a:t>
            </a:r>
            <a:r>
              <a:rPr lang="en" sz="1000">
                <a:solidFill>
                  <a:srgbClr val="000000"/>
                </a:solidFill>
                <a:latin typeface="Halant"/>
                <a:ea typeface="Halant"/>
                <a:cs typeface="Halant"/>
                <a:sym typeface="Halant"/>
              </a:rPr>
              <a:t>our packing, your travel route</a:t>
            </a:r>
            <a:r>
              <a:rPr lang="en" sz="1000">
                <a:latin typeface="Halant"/>
                <a:ea typeface="Halant"/>
                <a:cs typeface="Halant"/>
                <a:sym typeface="Halant"/>
              </a:rPr>
              <a:t>, etc.)</a:t>
            </a:r>
            <a:endParaRPr sz="1000">
              <a:solidFill>
                <a:srgbClr val="000000"/>
              </a:solidFill>
              <a:latin typeface="Halant"/>
              <a:ea typeface="Halant"/>
              <a:cs typeface="Halant"/>
              <a:sym typeface="Halant"/>
            </a:endParaRPr>
          </a:p>
          <a:p>
            <a:pPr indent="0" lvl="0" marL="457200" rtl="0" algn="l">
              <a:spcBef>
                <a:spcPts val="0"/>
              </a:spcBef>
              <a:spcAft>
                <a:spcPts val="0"/>
              </a:spcAft>
              <a:buNone/>
            </a:pPr>
            <a:r>
              <a:t/>
            </a:r>
            <a:endParaRPr sz="1000">
              <a:solidFill>
                <a:srgbClr val="000000"/>
              </a:solidFill>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Format and Requirements:</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Write at least two paragraphs (or about 8–10 sentences).</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Use historical vocabulary such as "Oregon Trail,” “cholera,” “wagon trains,” etc. </a:t>
            </a:r>
            <a:endParaRPr sz="1000">
              <a:solidFill>
                <a:srgbClr val="000000"/>
              </a:solidFill>
              <a:latin typeface="Halant"/>
              <a:ea typeface="Halant"/>
              <a:cs typeface="Halant"/>
              <a:sym typeface="Halant"/>
            </a:endParaRPr>
          </a:p>
          <a:p>
            <a:pPr indent="-292100" lvl="0" marL="457200" rtl="0" algn="l">
              <a:spcBef>
                <a:spcPts val="0"/>
              </a:spcBef>
              <a:spcAft>
                <a:spcPts val="1200"/>
              </a:spcAft>
              <a:buClr>
                <a:srgbClr val="000000"/>
              </a:buClr>
              <a:buSzPts val="1000"/>
              <a:buFont typeface="Inter"/>
              <a:buChar char="●"/>
            </a:pPr>
            <a:r>
              <a:rPr lang="en" sz="1000">
                <a:solidFill>
                  <a:srgbClr val="000000"/>
                </a:solidFill>
                <a:latin typeface="Halant"/>
                <a:ea typeface="Halant"/>
                <a:cs typeface="Halant"/>
                <a:sym typeface="Halant"/>
              </a:rPr>
              <a:t>Sign your letter with a fictional persona (as a trail leader, a mother, a Pony Express rider, a religious pilgrim, etc.”).</a:t>
            </a:r>
            <a:endParaRPr sz="1000">
              <a:solidFill>
                <a:srgbClr val="000000"/>
              </a:solidFill>
              <a:latin typeface="Halant"/>
              <a:ea typeface="Halant"/>
              <a:cs typeface="Halant"/>
              <a:sym typeface="Halant"/>
            </a:endParaRPr>
          </a:p>
        </p:txBody>
      </p:sp>
      <p:sp>
        <p:nvSpPr>
          <p:cNvPr id="251" name="Google Shape;251;p53"/>
          <p:cNvSpPr txBox="1"/>
          <p:nvPr/>
        </p:nvSpPr>
        <p:spPr>
          <a:xfrm>
            <a:off x="316200" y="5361075"/>
            <a:ext cx="7112400" cy="3960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120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